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77" r:id="rId5"/>
    <p:sldId id="379" r:id="rId6"/>
    <p:sldId id="382" r:id="rId7"/>
    <p:sldId id="380" r:id="rId8"/>
    <p:sldId id="386" r:id="rId9"/>
    <p:sldId id="385" r:id="rId10"/>
    <p:sldId id="389" r:id="rId11"/>
    <p:sldId id="383" r:id="rId12"/>
    <p:sldId id="387" r:id="rId13"/>
    <p:sldId id="384" r:id="rId14"/>
    <p:sldId id="378" r:id="rId15"/>
    <p:sldId id="381" r:id="rId16"/>
    <p:sldId id="388"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calle Cup" initials="PC" lastIdx="1" clrIdx="0">
    <p:extLst>
      <p:ext uri="{19B8F6BF-5375-455C-9EA6-DF929625EA0E}">
        <p15:presenceInfo xmlns:p15="http://schemas.microsoft.com/office/powerpoint/2012/main" userId="Pascalle Cu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685321-F272-4003-A769-1BBF4676E53E}" v="231" dt="2019-11-14T19:23:45.92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14-11-2019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80682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14-11-2019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863925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14-11-2019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36782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14-11-2019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050474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14-11-2019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228646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14-11-2019</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4264628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14-11-2019</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00625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14-11-2019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22116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14-11-2019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98657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14-11-2019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658057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t>14-11-2019</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0701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www.innovatienetwerkjeugd.nl/activiteiten/170-meet-up-wonen-doe-je-thuis"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prinsheerlijk.nl/"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issuu.com/groendichterbij/docs/groen_dichterbij_-_hoe_groen_goed_d/2" TargetMode="External"/><Relationship Id="rId2" Type="http://schemas.openxmlformats.org/officeDocument/2006/relationships/hyperlink" Target="https://issuu.com/groendichterbij/docs/een_goed_klimaat_voor_buurtinitiati" TargetMode="Externa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09005DAC-FEA5-473D-9DDF-630071BC1C51}"/>
              </a:ext>
            </a:extLst>
          </p:cNvPr>
          <p:cNvSpPr txBox="1"/>
          <p:nvPr/>
        </p:nvSpPr>
        <p:spPr>
          <a:xfrm>
            <a:off x="997762" y="1257624"/>
            <a:ext cx="5253318" cy="830997"/>
          </a:xfrm>
          <a:prstGeom prst="rect">
            <a:avLst/>
          </a:prstGeom>
          <a:noFill/>
        </p:spPr>
        <p:txBody>
          <a:bodyPr wrap="square" rtlCol="0">
            <a:spAutoFit/>
          </a:bodyPr>
          <a:lstStyle/>
          <a:p>
            <a:r>
              <a:rPr lang="nl-NL" sz="2400" b="1" dirty="0">
                <a:solidFill>
                  <a:schemeClr val="accent3"/>
                </a:solidFill>
              </a:rPr>
              <a:t>LJ2 P2: Stad en wijk </a:t>
            </a:r>
          </a:p>
          <a:p>
            <a:r>
              <a:rPr lang="nl-NL" sz="2400" b="1" dirty="0">
                <a:solidFill>
                  <a:schemeClr val="accent3"/>
                </a:solidFill>
              </a:rPr>
              <a:t>Expertlessen vrijdag 15 november</a:t>
            </a:r>
          </a:p>
        </p:txBody>
      </p:sp>
      <p:pic>
        <p:nvPicPr>
          <p:cNvPr id="2" name="Afbeelding 1">
            <a:extLst>
              <a:ext uri="{FF2B5EF4-FFF2-40B4-BE49-F238E27FC236}">
                <a16:creationId xmlns:a16="http://schemas.microsoft.com/office/drawing/2014/main" id="{8AB174C9-55E4-4451-B577-E9783FE9842F}"/>
              </a:ext>
            </a:extLst>
          </p:cNvPr>
          <p:cNvPicPr>
            <a:picLocks noChangeAspect="1"/>
          </p:cNvPicPr>
          <p:nvPr/>
        </p:nvPicPr>
        <p:blipFill>
          <a:blip r:embed="rId2"/>
          <a:stretch>
            <a:fillRect/>
          </a:stretch>
        </p:blipFill>
        <p:spPr>
          <a:xfrm>
            <a:off x="2419546" y="2283279"/>
            <a:ext cx="5619589" cy="3502349"/>
          </a:xfrm>
          <a:prstGeom prst="rect">
            <a:avLst/>
          </a:prstGeom>
        </p:spPr>
      </p:pic>
      <p:sp>
        <p:nvSpPr>
          <p:cNvPr id="4" name="Tekstvak 3">
            <a:extLst>
              <a:ext uri="{FF2B5EF4-FFF2-40B4-BE49-F238E27FC236}">
                <a16:creationId xmlns:a16="http://schemas.microsoft.com/office/drawing/2014/main" id="{B35E7A66-8B12-4C7F-8C10-F1C9210C45F4}"/>
              </a:ext>
            </a:extLst>
          </p:cNvPr>
          <p:cNvSpPr txBox="1"/>
          <p:nvPr/>
        </p:nvSpPr>
        <p:spPr>
          <a:xfrm>
            <a:off x="5229340" y="4883084"/>
            <a:ext cx="5480115" cy="707886"/>
          </a:xfrm>
          <a:prstGeom prst="rect">
            <a:avLst/>
          </a:prstGeom>
          <a:noFill/>
        </p:spPr>
        <p:txBody>
          <a:bodyPr wrap="square" rtlCol="0">
            <a:spAutoFit/>
          </a:bodyPr>
          <a:lstStyle/>
          <a:p>
            <a:r>
              <a:rPr lang="nl-NL" sz="4000" dirty="0">
                <a:latin typeface="Lucida Handwriting" panose="03010101010101010101" pitchFamily="66" charset="0"/>
              </a:rPr>
              <a:t>Bij Stad en Wijk!</a:t>
            </a:r>
          </a:p>
        </p:txBody>
      </p:sp>
    </p:spTree>
    <p:extLst>
      <p:ext uri="{BB962C8B-B14F-4D97-AF65-F5344CB8AC3E}">
        <p14:creationId xmlns:p14="http://schemas.microsoft.com/office/powerpoint/2010/main" val="179306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3E04BED-1BD1-4DA6-809D-C0388FC9BBDE}"/>
              </a:ext>
            </a:extLst>
          </p:cNvPr>
          <p:cNvSpPr/>
          <p:nvPr/>
        </p:nvSpPr>
        <p:spPr>
          <a:xfrm>
            <a:off x="2237294" y="1845545"/>
            <a:ext cx="7887093" cy="3416320"/>
          </a:xfrm>
          <a:prstGeom prst="rect">
            <a:avLst/>
          </a:prstGeom>
        </p:spPr>
        <p:txBody>
          <a:bodyPr wrap="square">
            <a:spAutoFit/>
          </a:bodyPr>
          <a:lstStyle/>
          <a:p>
            <a:r>
              <a:rPr lang="nl-NL" dirty="0"/>
              <a:t>Wat verwacht je van deze periode tijdens de expertlessen? </a:t>
            </a:r>
          </a:p>
          <a:p>
            <a:pPr marL="285750" indent="-285750">
              <a:buFontTx/>
              <a:buChar char="-"/>
            </a:pPr>
            <a:r>
              <a:rPr lang="nl-NL" dirty="0"/>
              <a:t>Inhoud</a:t>
            </a:r>
          </a:p>
          <a:p>
            <a:pPr marL="285750" indent="-285750">
              <a:buFontTx/>
              <a:buChar char="-"/>
            </a:pPr>
            <a:r>
              <a:rPr lang="nl-NL" dirty="0"/>
              <a:t>Vorm</a:t>
            </a:r>
          </a:p>
          <a:p>
            <a:pPr marL="285750" indent="-285750">
              <a:buFontTx/>
              <a:buChar char="-"/>
            </a:pPr>
            <a:r>
              <a:rPr lang="nl-NL" dirty="0"/>
              <a:t>Theorie / opdrachten</a:t>
            </a:r>
          </a:p>
          <a:p>
            <a:endParaRPr lang="nl-NL" dirty="0"/>
          </a:p>
          <a:p>
            <a:endParaRPr lang="nl-NL" dirty="0"/>
          </a:p>
          <a:p>
            <a:endParaRPr lang="nl-NL" dirty="0"/>
          </a:p>
          <a:p>
            <a:endParaRPr lang="nl-NL" dirty="0"/>
          </a:p>
          <a:p>
            <a:endParaRPr lang="nl-NL" dirty="0"/>
          </a:p>
          <a:p>
            <a:endParaRPr lang="nl-NL" dirty="0"/>
          </a:p>
          <a:p>
            <a:endParaRPr lang="nl-NL" dirty="0"/>
          </a:p>
          <a:p>
            <a:r>
              <a:rPr lang="nl-NL" dirty="0"/>
              <a:t>Check van mijn eerste opzet van lessen en jullie verwachtingen. </a:t>
            </a:r>
          </a:p>
        </p:txBody>
      </p:sp>
      <p:sp>
        <p:nvSpPr>
          <p:cNvPr id="5" name="Tekstvak 4">
            <a:extLst>
              <a:ext uri="{FF2B5EF4-FFF2-40B4-BE49-F238E27FC236}">
                <a16:creationId xmlns:a16="http://schemas.microsoft.com/office/drawing/2014/main" id="{98335B77-819B-495F-A544-FC51B0334FF0}"/>
              </a:ext>
            </a:extLst>
          </p:cNvPr>
          <p:cNvSpPr txBox="1"/>
          <p:nvPr/>
        </p:nvSpPr>
        <p:spPr>
          <a:xfrm>
            <a:off x="2237295" y="1300899"/>
            <a:ext cx="5803769" cy="523220"/>
          </a:xfrm>
          <a:prstGeom prst="rect">
            <a:avLst/>
          </a:prstGeom>
          <a:noFill/>
        </p:spPr>
        <p:txBody>
          <a:bodyPr wrap="square" rtlCol="0">
            <a:spAutoFit/>
          </a:bodyPr>
          <a:lstStyle/>
          <a:p>
            <a:r>
              <a:rPr lang="nl-NL" sz="2800" b="1" dirty="0">
                <a:solidFill>
                  <a:schemeClr val="accent3"/>
                </a:solidFill>
              </a:rPr>
              <a:t>Afronding voor vandaag! </a:t>
            </a:r>
          </a:p>
        </p:txBody>
      </p:sp>
      <p:pic>
        <p:nvPicPr>
          <p:cNvPr id="6" name="Afbeelding 5">
            <a:extLst>
              <a:ext uri="{FF2B5EF4-FFF2-40B4-BE49-F238E27FC236}">
                <a16:creationId xmlns:a16="http://schemas.microsoft.com/office/drawing/2014/main" id="{60B3A0BC-0E2D-4117-8BA9-94F489E75117}"/>
              </a:ext>
            </a:extLst>
          </p:cNvPr>
          <p:cNvPicPr>
            <a:picLocks noChangeAspect="1"/>
          </p:cNvPicPr>
          <p:nvPr/>
        </p:nvPicPr>
        <p:blipFill>
          <a:blip r:embed="rId2"/>
          <a:stretch>
            <a:fillRect/>
          </a:stretch>
        </p:blipFill>
        <p:spPr>
          <a:xfrm rot="644616">
            <a:off x="8175688" y="796035"/>
            <a:ext cx="1657350" cy="1600200"/>
          </a:xfrm>
          <a:prstGeom prst="rect">
            <a:avLst/>
          </a:prstGeom>
        </p:spPr>
      </p:pic>
      <p:pic>
        <p:nvPicPr>
          <p:cNvPr id="7" name="Afbeelding 6">
            <a:extLst>
              <a:ext uri="{FF2B5EF4-FFF2-40B4-BE49-F238E27FC236}">
                <a16:creationId xmlns:a16="http://schemas.microsoft.com/office/drawing/2014/main" id="{4E80060F-F706-434E-B980-99E8FB170F96}"/>
              </a:ext>
            </a:extLst>
          </p:cNvPr>
          <p:cNvPicPr>
            <a:picLocks noChangeAspect="1"/>
          </p:cNvPicPr>
          <p:nvPr/>
        </p:nvPicPr>
        <p:blipFill>
          <a:blip r:embed="rId3"/>
          <a:stretch>
            <a:fillRect/>
          </a:stretch>
        </p:blipFill>
        <p:spPr>
          <a:xfrm rot="21213020">
            <a:off x="5153909" y="2425485"/>
            <a:ext cx="2619375" cy="1743075"/>
          </a:xfrm>
          <a:prstGeom prst="rect">
            <a:avLst/>
          </a:prstGeom>
        </p:spPr>
      </p:pic>
    </p:spTree>
    <p:extLst>
      <p:ext uri="{BB962C8B-B14F-4D97-AF65-F5344CB8AC3E}">
        <p14:creationId xmlns:p14="http://schemas.microsoft.com/office/powerpoint/2010/main" val="1945706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D55BAAE3-A4FC-4107-844B-2448FB55A326}"/>
              </a:ext>
            </a:extLst>
          </p:cNvPr>
          <p:cNvGraphicFramePr>
            <a:graphicFrameLocks noGrp="1"/>
          </p:cNvGraphicFramePr>
          <p:nvPr>
            <p:extLst>
              <p:ext uri="{D42A27DB-BD31-4B8C-83A1-F6EECF244321}">
                <p14:modId xmlns:p14="http://schemas.microsoft.com/office/powerpoint/2010/main" val="1267321453"/>
              </p:ext>
            </p:extLst>
          </p:nvPr>
        </p:nvGraphicFramePr>
        <p:xfrm>
          <a:off x="3355942" y="137160"/>
          <a:ext cx="8097625" cy="6427177"/>
        </p:xfrm>
        <a:graphic>
          <a:graphicData uri="http://schemas.openxmlformats.org/drawingml/2006/table">
            <a:tbl>
              <a:tblPr firstRow="1" firstCol="1" bandRow="1">
                <a:tableStyleId>{5C22544A-7EE6-4342-B048-85BDC9FD1C3A}</a:tableStyleId>
              </a:tblPr>
              <a:tblGrid>
                <a:gridCol w="740779">
                  <a:extLst>
                    <a:ext uri="{9D8B030D-6E8A-4147-A177-3AD203B41FA5}">
                      <a16:colId xmlns:a16="http://schemas.microsoft.com/office/drawing/2014/main" val="3901377713"/>
                    </a:ext>
                  </a:extLst>
                </a:gridCol>
                <a:gridCol w="3055152">
                  <a:extLst>
                    <a:ext uri="{9D8B030D-6E8A-4147-A177-3AD203B41FA5}">
                      <a16:colId xmlns:a16="http://schemas.microsoft.com/office/drawing/2014/main" val="777309018"/>
                    </a:ext>
                  </a:extLst>
                </a:gridCol>
                <a:gridCol w="4301694">
                  <a:extLst>
                    <a:ext uri="{9D8B030D-6E8A-4147-A177-3AD203B41FA5}">
                      <a16:colId xmlns:a16="http://schemas.microsoft.com/office/drawing/2014/main" val="2346238610"/>
                    </a:ext>
                  </a:extLst>
                </a:gridCol>
              </a:tblGrid>
              <a:tr h="151579">
                <a:tc>
                  <a:txBody>
                    <a:bodyPr/>
                    <a:lstStyle/>
                    <a:p>
                      <a:pPr>
                        <a:spcAft>
                          <a:spcPts val="0"/>
                        </a:spcAft>
                      </a:pPr>
                      <a:r>
                        <a:rPr lang="nl-NL" sz="1200">
                          <a:effectLst/>
                        </a:rPr>
                        <a:t>Week</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56575" marR="56575" marT="0" marB="0"/>
                </a:tc>
                <a:tc>
                  <a:txBody>
                    <a:bodyPr/>
                    <a:lstStyle/>
                    <a:p>
                      <a:pPr>
                        <a:spcAft>
                          <a:spcPts val="0"/>
                        </a:spcAft>
                      </a:pPr>
                      <a:r>
                        <a:rPr lang="nl-NL" sz="1200">
                          <a:effectLst/>
                        </a:rPr>
                        <a:t>Inhoud</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56575" marR="56575" marT="0" marB="0"/>
                </a:tc>
                <a:tc>
                  <a:txBody>
                    <a:bodyPr/>
                    <a:lstStyle/>
                    <a:p>
                      <a:pPr>
                        <a:spcAft>
                          <a:spcPts val="0"/>
                        </a:spcAft>
                      </a:pPr>
                      <a:r>
                        <a:rPr lang="nl-NL" sz="1200">
                          <a:effectLst/>
                        </a:rPr>
                        <a:t>Betrokken begrippen</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56575" marR="56575" marT="0" marB="0"/>
                </a:tc>
                <a:extLst>
                  <a:ext uri="{0D108BD9-81ED-4DB2-BD59-A6C34878D82A}">
                    <a16:rowId xmlns:a16="http://schemas.microsoft.com/office/drawing/2014/main" val="3033538654"/>
                  </a:ext>
                </a:extLst>
              </a:tr>
              <a:tr h="606318">
                <a:tc>
                  <a:txBody>
                    <a:bodyPr/>
                    <a:lstStyle/>
                    <a:p>
                      <a:pPr>
                        <a:spcAft>
                          <a:spcPts val="0"/>
                        </a:spcAft>
                      </a:pPr>
                      <a:r>
                        <a:rPr lang="nl-NL" sz="1200" dirty="0">
                          <a:effectLst/>
                        </a:rPr>
                        <a:t>1</a:t>
                      </a:r>
                    </a:p>
                    <a:p>
                      <a:pPr>
                        <a:spcAft>
                          <a:spcPts val="0"/>
                        </a:spcAft>
                      </a:pPr>
                      <a:r>
                        <a:rPr lang="nl-NL" sz="1200" dirty="0">
                          <a:effectLst/>
                        </a:rPr>
                        <a:t>15-11</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575" marR="56575" marT="0" marB="0"/>
                </a:tc>
                <a:tc>
                  <a:txBody>
                    <a:bodyPr/>
                    <a:lstStyle/>
                    <a:p>
                      <a:pPr>
                        <a:spcAft>
                          <a:spcPts val="0"/>
                        </a:spcAft>
                      </a:pPr>
                      <a:r>
                        <a:rPr lang="nl-NL" sz="1200" dirty="0">
                          <a:effectLst/>
                        </a:rPr>
                        <a:t>Kennismaking, oriëntatie thema deze periode en kennismaking begrippen en verbanden. </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575" marR="56575" marT="0" marB="0"/>
                </a:tc>
                <a:tc>
                  <a:txBody>
                    <a:bodyPr/>
                    <a:lstStyle/>
                    <a:p>
                      <a:pPr>
                        <a:spcAft>
                          <a:spcPts val="0"/>
                        </a:spcAft>
                      </a:pPr>
                      <a:r>
                        <a:rPr lang="nl-NL" sz="1200">
                          <a:effectLst/>
                        </a:rPr>
                        <a:t>Sociaal ondernemerschap</a:t>
                      </a:r>
                    </a:p>
                    <a:p>
                      <a:pPr>
                        <a:spcAft>
                          <a:spcPts val="0"/>
                        </a:spcAft>
                      </a:pPr>
                      <a:r>
                        <a:rPr lang="nl-NL" sz="1200">
                          <a:effectLst/>
                        </a:rPr>
                        <a:t>Inleiding op ondernemen met en in de wijk</a:t>
                      </a:r>
                    </a:p>
                    <a:p>
                      <a:pPr>
                        <a:spcAft>
                          <a:spcPts val="0"/>
                        </a:spcAft>
                      </a:pPr>
                      <a:r>
                        <a:rPr lang="nl-NL" sz="1200">
                          <a:effectLst/>
                        </a:rPr>
                        <a:t>SWOT </a:t>
                      </a:r>
                    </a:p>
                    <a:p>
                      <a:pPr>
                        <a:spcAft>
                          <a:spcPts val="0"/>
                        </a:spcAft>
                      </a:pPr>
                      <a:r>
                        <a:rPr lang="nl-NL" sz="1200">
                          <a:effectLst/>
                        </a:rPr>
                        <a:t>Op de koffie bij Prins Heerlijk </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56575" marR="56575" marT="0" marB="0"/>
                </a:tc>
                <a:extLst>
                  <a:ext uri="{0D108BD9-81ED-4DB2-BD59-A6C34878D82A}">
                    <a16:rowId xmlns:a16="http://schemas.microsoft.com/office/drawing/2014/main" val="1544357680"/>
                  </a:ext>
                </a:extLst>
              </a:tr>
              <a:tr h="1061056">
                <a:tc>
                  <a:txBody>
                    <a:bodyPr/>
                    <a:lstStyle/>
                    <a:p>
                      <a:pPr>
                        <a:spcAft>
                          <a:spcPts val="0"/>
                        </a:spcAft>
                      </a:pPr>
                      <a:r>
                        <a:rPr lang="nl-NL" sz="1200">
                          <a:effectLst/>
                        </a:rPr>
                        <a:t>2</a:t>
                      </a:r>
                    </a:p>
                    <a:p>
                      <a:pPr>
                        <a:spcAft>
                          <a:spcPts val="0"/>
                        </a:spcAft>
                      </a:pPr>
                      <a:r>
                        <a:rPr lang="nl-NL" sz="1200">
                          <a:effectLst/>
                        </a:rPr>
                        <a:t>22-11</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56575" marR="56575" marT="0" marB="0"/>
                </a:tc>
                <a:tc>
                  <a:txBody>
                    <a:bodyPr/>
                    <a:lstStyle/>
                    <a:p>
                      <a:pPr>
                        <a:spcAft>
                          <a:spcPts val="0"/>
                        </a:spcAft>
                      </a:pPr>
                      <a:r>
                        <a:rPr lang="nl-NL" sz="1200" dirty="0">
                          <a:effectLst/>
                        </a:rPr>
                        <a:t>IBS gericht.</a:t>
                      </a:r>
                    </a:p>
                  </a:txBody>
                  <a:tcPr marL="56575" marR="56575" marT="0" marB="0"/>
                </a:tc>
                <a:tc>
                  <a:txBody>
                    <a:bodyPr/>
                    <a:lstStyle/>
                    <a:p>
                      <a:pPr>
                        <a:spcAft>
                          <a:spcPts val="0"/>
                        </a:spcAft>
                      </a:pPr>
                      <a:r>
                        <a:rPr lang="nl-NL" sz="1200" dirty="0">
                          <a:effectLst/>
                        </a:rPr>
                        <a:t>Participatie samenleving</a:t>
                      </a:r>
                    </a:p>
                    <a:p>
                      <a:pPr>
                        <a:spcAft>
                          <a:spcPts val="0"/>
                        </a:spcAft>
                      </a:pPr>
                      <a:r>
                        <a:rPr lang="nl-NL" sz="1200" dirty="0">
                          <a:effectLst/>
                        </a:rPr>
                        <a:t>Vrijwilligerswerk</a:t>
                      </a:r>
                    </a:p>
                    <a:p>
                      <a:pPr>
                        <a:spcAft>
                          <a:spcPts val="0"/>
                        </a:spcAft>
                      </a:pPr>
                      <a:r>
                        <a:rPr lang="nl-NL" sz="1200" dirty="0">
                          <a:effectLst/>
                        </a:rPr>
                        <a:t>Episodisch vrijwilligerswerk </a:t>
                      </a:r>
                    </a:p>
                    <a:p>
                      <a:pPr>
                        <a:spcAft>
                          <a:spcPts val="0"/>
                        </a:spcAft>
                      </a:pPr>
                      <a:r>
                        <a:rPr lang="nl-NL" sz="1200" dirty="0">
                          <a:effectLst/>
                        </a:rPr>
                        <a:t>Traditioneel vrijwilligerswerk </a:t>
                      </a:r>
                    </a:p>
                    <a:p>
                      <a:pPr>
                        <a:spcAft>
                          <a:spcPts val="0"/>
                        </a:spcAft>
                      </a:pPr>
                      <a:r>
                        <a:rPr lang="nl-NL" sz="1200" dirty="0">
                          <a:effectLst/>
                        </a:rPr>
                        <a:t>Geleide vrijwilligers</a:t>
                      </a:r>
                    </a:p>
                    <a:p>
                      <a:pPr>
                        <a:spcAft>
                          <a:spcPts val="0"/>
                        </a:spcAft>
                      </a:pPr>
                      <a:r>
                        <a:rPr lang="nl-NL" sz="1200" dirty="0">
                          <a:effectLst/>
                        </a:rPr>
                        <a:t>Methodisch werken </a:t>
                      </a:r>
                    </a:p>
                    <a:p>
                      <a:pPr>
                        <a:spcAft>
                          <a:spcPts val="0"/>
                        </a:spcAft>
                      </a:pPr>
                      <a:r>
                        <a:rPr lang="nl-NL" sz="1200" dirty="0">
                          <a:effectLst/>
                        </a:rPr>
                        <a:t>Lieneke op visite? </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575" marR="56575" marT="0" marB="0"/>
                </a:tc>
                <a:extLst>
                  <a:ext uri="{0D108BD9-81ED-4DB2-BD59-A6C34878D82A}">
                    <a16:rowId xmlns:a16="http://schemas.microsoft.com/office/drawing/2014/main" val="3352389240"/>
                  </a:ext>
                </a:extLst>
              </a:tr>
              <a:tr h="606318">
                <a:tc>
                  <a:txBody>
                    <a:bodyPr/>
                    <a:lstStyle/>
                    <a:p>
                      <a:pPr>
                        <a:spcAft>
                          <a:spcPts val="0"/>
                        </a:spcAft>
                      </a:pPr>
                      <a:r>
                        <a:rPr lang="nl-NL" sz="1200">
                          <a:effectLst/>
                        </a:rPr>
                        <a:t>3</a:t>
                      </a:r>
                    </a:p>
                    <a:p>
                      <a:pPr>
                        <a:spcAft>
                          <a:spcPts val="0"/>
                        </a:spcAft>
                      </a:pPr>
                      <a:r>
                        <a:rPr lang="nl-NL" sz="1200">
                          <a:effectLst/>
                        </a:rPr>
                        <a:t>29-11</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56575" marR="56575" marT="0" marB="0"/>
                </a:tc>
                <a:tc>
                  <a:txBody>
                    <a:bodyPr/>
                    <a:lstStyle/>
                    <a:p>
                      <a:pPr>
                        <a:spcAft>
                          <a:spcPts val="0"/>
                        </a:spcAft>
                      </a:pPr>
                      <a:r>
                        <a:rPr lang="nl-NL" sz="1200" dirty="0">
                          <a:effectLst/>
                        </a:rPr>
                        <a:t>IBS gericht </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575" marR="56575" marT="0" marB="0"/>
                </a:tc>
                <a:tc>
                  <a:txBody>
                    <a:bodyPr/>
                    <a:lstStyle/>
                    <a:p>
                      <a:pPr>
                        <a:spcAft>
                          <a:spcPts val="0"/>
                        </a:spcAft>
                      </a:pPr>
                      <a:r>
                        <a:rPr lang="nl-NL" sz="1200">
                          <a:effectLst/>
                        </a:rPr>
                        <a:t>Ondernemen met en in de wijk</a:t>
                      </a:r>
                    </a:p>
                    <a:p>
                      <a:pPr>
                        <a:spcAft>
                          <a:spcPts val="0"/>
                        </a:spcAft>
                      </a:pPr>
                      <a:r>
                        <a:rPr lang="nl-NL" sz="1200">
                          <a:effectLst/>
                        </a:rPr>
                        <a:t>Doelgroepen in de wijk</a:t>
                      </a:r>
                    </a:p>
                    <a:p>
                      <a:pPr>
                        <a:spcAft>
                          <a:spcPts val="0"/>
                        </a:spcAft>
                      </a:pPr>
                      <a:r>
                        <a:rPr lang="nl-NL" sz="1200">
                          <a:effectLst/>
                        </a:rPr>
                        <a:t>Methodisch werken</a:t>
                      </a:r>
                    </a:p>
                    <a:p>
                      <a:pPr>
                        <a:spcAft>
                          <a:spcPts val="0"/>
                        </a:spcAft>
                      </a:pPr>
                      <a:r>
                        <a:rPr lang="nl-NL" sz="1200">
                          <a:effectLst/>
                        </a:rPr>
                        <a:t>Bij Koningshaven? </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56575" marR="56575" marT="0" marB="0"/>
                </a:tc>
                <a:extLst>
                  <a:ext uri="{0D108BD9-81ED-4DB2-BD59-A6C34878D82A}">
                    <a16:rowId xmlns:a16="http://schemas.microsoft.com/office/drawing/2014/main" val="2191455255"/>
                  </a:ext>
                </a:extLst>
              </a:tr>
              <a:tr h="606318">
                <a:tc>
                  <a:txBody>
                    <a:bodyPr/>
                    <a:lstStyle/>
                    <a:p>
                      <a:pPr>
                        <a:spcAft>
                          <a:spcPts val="0"/>
                        </a:spcAft>
                      </a:pPr>
                      <a:r>
                        <a:rPr lang="nl-NL" sz="1200">
                          <a:effectLst/>
                        </a:rPr>
                        <a:t>4</a:t>
                      </a:r>
                    </a:p>
                    <a:p>
                      <a:pPr>
                        <a:spcAft>
                          <a:spcPts val="0"/>
                        </a:spcAft>
                      </a:pPr>
                      <a:r>
                        <a:rPr lang="nl-NL" sz="1200">
                          <a:effectLst/>
                        </a:rPr>
                        <a:t>6-12</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56575" marR="56575" marT="0" marB="0"/>
                </a:tc>
                <a:tc>
                  <a:txBody>
                    <a:bodyPr/>
                    <a:lstStyle/>
                    <a:p>
                      <a:pPr>
                        <a:spcAft>
                          <a:spcPts val="0"/>
                        </a:spcAft>
                      </a:pPr>
                      <a:r>
                        <a:rPr lang="nl-NL" sz="1200">
                          <a:effectLst/>
                        </a:rPr>
                        <a:t>Verdieping </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56575" marR="56575" marT="0" marB="0"/>
                </a:tc>
                <a:tc>
                  <a:txBody>
                    <a:bodyPr/>
                    <a:lstStyle/>
                    <a:p>
                      <a:pPr>
                        <a:spcAft>
                          <a:spcPts val="0"/>
                        </a:spcAft>
                      </a:pPr>
                      <a:r>
                        <a:rPr lang="nl-NL" sz="1200">
                          <a:effectLst/>
                        </a:rPr>
                        <a:t>Ondernemen in de wijk</a:t>
                      </a:r>
                    </a:p>
                    <a:p>
                      <a:pPr>
                        <a:spcAft>
                          <a:spcPts val="0"/>
                        </a:spcAft>
                      </a:pPr>
                      <a:r>
                        <a:rPr lang="nl-NL" sz="1200">
                          <a:effectLst/>
                        </a:rPr>
                        <a:t>MVO &amp; armoede</a:t>
                      </a:r>
                    </a:p>
                    <a:p>
                      <a:pPr>
                        <a:spcAft>
                          <a:spcPts val="0"/>
                        </a:spcAft>
                      </a:pPr>
                      <a:r>
                        <a:rPr lang="nl-NL" sz="1200">
                          <a:effectLst/>
                        </a:rPr>
                        <a:t>MVO &amp; biodiversiteit</a:t>
                      </a:r>
                    </a:p>
                    <a:p>
                      <a:pPr>
                        <a:spcAft>
                          <a:spcPts val="0"/>
                        </a:spcAft>
                      </a:pPr>
                      <a:r>
                        <a:rPr lang="nl-NL" sz="1200">
                          <a:effectLst/>
                        </a:rPr>
                        <a:t>MVO &amp; diversiteit</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56575" marR="56575" marT="0" marB="0"/>
                </a:tc>
                <a:extLst>
                  <a:ext uri="{0D108BD9-81ED-4DB2-BD59-A6C34878D82A}">
                    <a16:rowId xmlns:a16="http://schemas.microsoft.com/office/drawing/2014/main" val="2726153548"/>
                  </a:ext>
                </a:extLst>
              </a:tr>
              <a:tr h="606318">
                <a:tc>
                  <a:txBody>
                    <a:bodyPr/>
                    <a:lstStyle/>
                    <a:p>
                      <a:pPr>
                        <a:spcAft>
                          <a:spcPts val="0"/>
                        </a:spcAft>
                      </a:pPr>
                      <a:r>
                        <a:rPr lang="nl-NL" sz="1200">
                          <a:effectLst/>
                        </a:rPr>
                        <a:t>5</a:t>
                      </a:r>
                    </a:p>
                    <a:p>
                      <a:pPr>
                        <a:spcAft>
                          <a:spcPts val="0"/>
                        </a:spcAft>
                      </a:pPr>
                      <a:r>
                        <a:rPr lang="nl-NL" sz="1200">
                          <a:effectLst/>
                        </a:rPr>
                        <a:t>13-12</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56575" marR="56575" marT="0" marB="0"/>
                </a:tc>
                <a:tc>
                  <a:txBody>
                    <a:bodyPr/>
                    <a:lstStyle/>
                    <a:p>
                      <a:pPr>
                        <a:spcAft>
                          <a:spcPts val="0"/>
                        </a:spcAft>
                      </a:pPr>
                      <a:r>
                        <a:rPr lang="nl-NL" sz="1200" dirty="0">
                          <a:effectLst/>
                        </a:rPr>
                        <a:t>Praktische </a:t>
                      </a:r>
                      <a:r>
                        <a:rPr lang="nl-NL" sz="1100" dirty="0">
                          <a:effectLst/>
                        </a:rPr>
                        <a:t>info</a:t>
                      </a:r>
                      <a:r>
                        <a:rPr lang="nl-NL" sz="1200" dirty="0">
                          <a:effectLst/>
                        </a:rPr>
                        <a:t> </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575" marR="56575" marT="0" marB="0"/>
                </a:tc>
                <a:tc>
                  <a:txBody>
                    <a:bodyPr/>
                    <a:lstStyle/>
                    <a:p>
                      <a:pPr>
                        <a:spcAft>
                          <a:spcPts val="0"/>
                        </a:spcAft>
                      </a:pPr>
                      <a:r>
                        <a:rPr lang="nl-NL" sz="1200">
                          <a:effectLst/>
                        </a:rPr>
                        <a:t>Vrijwilligerswerk</a:t>
                      </a:r>
                    </a:p>
                    <a:p>
                      <a:pPr>
                        <a:spcAft>
                          <a:spcPts val="0"/>
                        </a:spcAft>
                      </a:pPr>
                      <a:r>
                        <a:rPr lang="nl-NL" sz="1200">
                          <a:effectLst/>
                        </a:rPr>
                        <a:t>SMART </a:t>
                      </a:r>
                    </a:p>
                    <a:p>
                      <a:pPr>
                        <a:spcAft>
                          <a:spcPts val="0"/>
                        </a:spcAft>
                      </a:pPr>
                      <a:r>
                        <a:rPr lang="nl-NL" sz="1200">
                          <a:effectLst/>
                        </a:rPr>
                        <a:t>Duurzaamheid </a:t>
                      </a:r>
                    </a:p>
                    <a:p>
                      <a:pPr>
                        <a:spcAft>
                          <a:spcPts val="0"/>
                        </a:spcAft>
                      </a:pPr>
                      <a:r>
                        <a:rPr lang="nl-NL" sz="1200">
                          <a:effectLst/>
                        </a:rPr>
                        <a:t>Duurzaam consumeren </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56575" marR="56575" marT="0" marB="0"/>
                </a:tc>
                <a:extLst>
                  <a:ext uri="{0D108BD9-81ED-4DB2-BD59-A6C34878D82A}">
                    <a16:rowId xmlns:a16="http://schemas.microsoft.com/office/drawing/2014/main" val="3021142520"/>
                  </a:ext>
                </a:extLst>
              </a:tr>
              <a:tr h="303158">
                <a:tc>
                  <a:txBody>
                    <a:bodyPr/>
                    <a:lstStyle/>
                    <a:p>
                      <a:pPr>
                        <a:spcAft>
                          <a:spcPts val="0"/>
                        </a:spcAft>
                      </a:pPr>
                      <a:r>
                        <a:rPr lang="nl-NL" sz="1200">
                          <a:effectLst/>
                        </a:rPr>
                        <a:t>6</a:t>
                      </a:r>
                    </a:p>
                    <a:p>
                      <a:pPr>
                        <a:spcAft>
                          <a:spcPts val="0"/>
                        </a:spcAft>
                      </a:pPr>
                      <a:r>
                        <a:rPr lang="nl-NL" sz="1200">
                          <a:effectLst/>
                        </a:rPr>
                        <a:t>20-12</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56575" marR="56575" marT="0" marB="0"/>
                </a:tc>
                <a:tc>
                  <a:txBody>
                    <a:bodyPr/>
                    <a:lstStyle/>
                    <a:p>
                      <a:pPr>
                        <a:spcAft>
                          <a:spcPts val="0"/>
                        </a:spcAft>
                      </a:pPr>
                      <a:r>
                        <a:rPr lang="nl-NL" sz="1200">
                          <a:effectLst/>
                        </a:rPr>
                        <a:t> </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56575" marR="56575" marT="0" marB="0"/>
                </a:tc>
                <a:tc>
                  <a:txBody>
                    <a:bodyPr/>
                    <a:lstStyle/>
                    <a:p>
                      <a:pPr>
                        <a:spcAft>
                          <a:spcPts val="0"/>
                        </a:spcAft>
                      </a:pPr>
                      <a:r>
                        <a:rPr lang="nl-NL" sz="1200">
                          <a:effectLst/>
                        </a:rPr>
                        <a:t>Kerst </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56575" marR="56575" marT="0" marB="0"/>
                </a:tc>
                <a:extLst>
                  <a:ext uri="{0D108BD9-81ED-4DB2-BD59-A6C34878D82A}">
                    <a16:rowId xmlns:a16="http://schemas.microsoft.com/office/drawing/2014/main" val="2272411737"/>
                  </a:ext>
                </a:extLst>
              </a:tr>
              <a:tr h="757897">
                <a:tc>
                  <a:txBody>
                    <a:bodyPr/>
                    <a:lstStyle/>
                    <a:p>
                      <a:pPr>
                        <a:spcAft>
                          <a:spcPts val="0"/>
                        </a:spcAft>
                      </a:pPr>
                      <a:r>
                        <a:rPr lang="nl-NL" sz="1200">
                          <a:effectLst/>
                        </a:rPr>
                        <a:t>7</a:t>
                      </a:r>
                    </a:p>
                    <a:p>
                      <a:pPr>
                        <a:spcAft>
                          <a:spcPts val="0"/>
                        </a:spcAft>
                      </a:pPr>
                      <a:r>
                        <a:rPr lang="nl-NL" sz="1200">
                          <a:effectLst/>
                        </a:rPr>
                        <a:t>10-1</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56575" marR="56575" marT="0" marB="0"/>
                </a:tc>
                <a:tc>
                  <a:txBody>
                    <a:bodyPr/>
                    <a:lstStyle/>
                    <a:p>
                      <a:pPr>
                        <a:spcAft>
                          <a:spcPts val="0"/>
                        </a:spcAft>
                      </a:pPr>
                      <a:r>
                        <a:rPr lang="nl-NL" sz="1200" dirty="0">
                          <a:effectLst/>
                        </a:rPr>
                        <a:t>Verdieping </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575" marR="56575" marT="0" marB="0"/>
                </a:tc>
                <a:tc>
                  <a:txBody>
                    <a:bodyPr/>
                    <a:lstStyle/>
                    <a:p>
                      <a:pPr>
                        <a:spcAft>
                          <a:spcPts val="0"/>
                        </a:spcAft>
                      </a:pPr>
                      <a:r>
                        <a:rPr lang="nl-NL" sz="1200">
                          <a:effectLst/>
                        </a:rPr>
                        <a:t>Leefbaar en sociale ondernemingen in stedelijk perspectief </a:t>
                      </a:r>
                    </a:p>
                    <a:p>
                      <a:pPr>
                        <a:spcAft>
                          <a:spcPts val="0"/>
                        </a:spcAft>
                      </a:pPr>
                      <a:r>
                        <a:rPr lang="nl-NL" sz="1200">
                          <a:effectLst/>
                        </a:rPr>
                        <a:t>Politiek</a:t>
                      </a:r>
                    </a:p>
                    <a:p>
                      <a:pPr>
                        <a:spcAft>
                          <a:spcPts val="0"/>
                        </a:spcAft>
                      </a:pPr>
                      <a:r>
                        <a:rPr lang="nl-NL" sz="1200">
                          <a:effectLst/>
                        </a:rPr>
                        <a:t>Initiatieven en dan?</a:t>
                      </a:r>
                    </a:p>
                    <a:p>
                      <a:pPr>
                        <a:spcAft>
                          <a:spcPts val="0"/>
                        </a:spcAft>
                      </a:pPr>
                      <a:r>
                        <a:rPr lang="nl-NL" sz="1200">
                          <a:effectLst/>
                        </a:rPr>
                        <a:t>Financiering </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56575" marR="56575" marT="0" marB="0"/>
                </a:tc>
                <a:extLst>
                  <a:ext uri="{0D108BD9-81ED-4DB2-BD59-A6C34878D82A}">
                    <a16:rowId xmlns:a16="http://schemas.microsoft.com/office/drawing/2014/main" val="2249354922"/>
                  </a:ext>
                </a:extLst>
              </a:tr>
              <a:tr h="303158">
                <a:tc>
                  <a:txBody>
                    <a:bodyPr/>
                    <a:lstStyle/>
                    <a:p>
                      <a:pPr>
                        <a:spcAft>
                          <a:spcPts val="0"/>
                        </a:spcAft>
                      </a:pPr>
                      <a:r>
                        <a:rPr lang="nl-NL" sz="1200">
                          <a:effectLst/>
                        </a:rPr>
                        <a:t>8</a:t>
                      </a:r>
                    </a:p>
                    <a:p>
                      <a:pPr>
                        <a:spcAft>
                          <a:spcPts val="0"/>
                        </a:spcAft>
                      </a:pPr>
                      <a:r>
                        <a:rPr lang="nl-NL" sz="1200">
                          <a:effectLst/>
                        </a:rPr>
                        <a:t>17-1</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56575" marR="56575" marT="0" marB="0"/>
                </a:tc>
                <a:tc>
                  <a:txBody>
                    <a:bodyPr/>
                    <a:lstStyle/>
                    <a:p>
                      <a:pPr>
                        <a:spcAft>
                          <a:spcPts val="0"/>
                        </a:spcAft>
                      </a:pPr>
                      <a:r>
                        <a:rPr lang="nl-NL" sz="1200">
                          <a:effectLst/>
                        </a:rPr>
                        <a:t> </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56575" marR="56575" marT="0" marB="0"/>
                </a:tc>
                <a:tc>
                  <a:txBody>
                    <a:bodyPr/>
                    <a:lstStyle/>
                    <a:p>
                      <a:pPr>
                        <a:spcAft>
                          <a:spcPts val="0"/>
                        </a:spcAft>
                      </a:pPr>
                      <a:r>
                        <a:rPr lang="nl-NL" sz="1200">
                          <a:effectLst/>
                        </a:rPr>
                        <a:t>Open voor verdieping / herhaling / op pad?</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56575" marR="56575" marT="0" marB="0"/>
                </a:tc>
                <a:extLst>
                  <a:ext uri="{0D108BD9-81ED-4DB2-BD59-A6C34878D82A}">
                    <a16:rowId xmlns:a16="http://schemas.microsoft.com/office/drawing/2014/main" val="1720575556"/>
                  </a:ext>
                </a:extLst>
              </a:tr>
              <a:tr h="303158">
                <a:tc>
                  <a:txBody>
                    <a:bodyPr/>
                    <a:lstStyle/>
                    <a:p>
                      <a:pPr>
                        <a:spcAft>
                          <a:spcPts val="0"/>
                        </a:spcAft>
                      </a:pPr>
                      <a:r>
                        <a:rPr lang="nl-NL" sz="1200">
                          <a:effectLst/>
                        </a:rPr>
                        <a:t>9</a:t>
                      </a:r>
                    </a:p>
                    <a:p>
                      <a:pPr>
                        <a:spcAft>
                          <a:spcPts val="0"/>
                        </a:spcAft>
                      </a:pPr>
                      <a:r>
                        <a:rPr lang="nl-NL" sz="1200">
                          <a:effectLst/>
                        </a:rPr>
                        <a:t>24-1</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56575" marR="56575" marT="0" marB="0"/>
                </a:tc>
                <a:tc>
                  <a:txBody>
                    <a:bodyPr/>
                    <a:lstStyle/>
                    <a:p>
                      <a:pPr>
                        <a:spcAft>
                          <a:spcPts val="0"/>
                        </a:spcAft>
                      </a:pPr>
                      <a:r>
                        <a:rPr lang="nl-NL" sz="1200" dirty="0">
                          <a:effectLst/>
                        </a:rPr>
                        <a:t> </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575" marR="56575" marT="0" marB="0"/>
                </a:tc>
                <a:tc>
                  <a:txBody>
                    <a:bodyPr/>
                    <a:lstStyle/>
                    <a:p>
                      <a:pPr>
                        <a:spcAft>
                          <a:spcPts val="0"/>
                        </a:spcAft>
                      </a:pPr>
                      <a:r>
                        <a:rPr lang="nl-NL" sz="1200">
                          <a:effectLst/>
                        </a:rPr>
                        <a:t>Herhaling </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56575" marR="56575" marT="0" marB="0"/>
                </a:tc>
                <a:extLst>
                  <a:ext uri="{0D108BD9-81ED-4DB2-BD59-A6C34878D82A}">
                    <a16:rowId xmlns:a16="http://schemas.microsoft.com/office/drawing/2014/main" val="3456216087"/>
                  </a:ext>
                </a:extLst>
              </a:tr>
              <a:tr h="151579">
                <a:tc>
                  <a:txBody>
                    <a:bodyPr/>
                    <a:lstStyle/>
                    <a:p>
                      <a:pPr>
                        <a:spcAft>
                          <a:spcPts val="0"/>
                        </a:spcAft>
                      </a:pPr>
                      <a:r>
                        <a:rPr lang="nl-NL" sz="1200">
                          <a:effectLst/>
                        </a:rPr>
                        <a:t>10</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56575" marR="56575" marT="0" marB="0"/>
                </a:tc>
                <a:tc>
                  <a:txBody>
                    <a:bodyPr/>
                    <a:lstStyle/>
                    <a:p>
                      <a:pPr>
                        <a:spcAft>
                          <a:spcPts val="0"/>
                        </a:spcAft>
                      </a:pPr>
                      <a:r>
                        <a:rPr lang="nl-NL" sz="1200">
                          <a:effectLst/>
                        </a:rPr>
                        <a:t>Geen les – toetsen </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56575" marR="56575" marT="0" marB="0"/>
                </a:tc>
                <a:tc>
                  <a:txBody>
                    <a:bodyPr/>
                    <a:lstStyle/>
                    <a:p>
                      <a:pPr>
                        <a:spcAft>
                          <a:spcPts val="0"/>
                        </a:spcAft>
                      </a:pPr>
                      <a:r>
                        <a:rPr lang="nl-NL" sz="1200" dirty="0">
                          <a:effectLst/>
                        </a:rPr>
                        <a:t> </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txBody>
                  <a:tcPr marL="56575" marR="56575" marT="0" marB="0"/>
                </a:tc>
                <a:extLst>
                  <a:ext uri="{0D108BD9-81ED-4DB2-BD59-A6C34878D82A}">
                    <a16:rowId xmlns:a16="http://schemas.microsoft.com/office/drawing/2014/main" val="3745608040"/>
                  </a:ext>
                </a:extLst>
              </a:tr>
            </a:tbl>
          </a:graphicData>
        </a:graphic>
      </p:graphicFrame>
      <p:sp>
        <p:nvSpPr>
          <p:cNvPr id="2" name="Tekstvak 1">
            <a:extLst>
              <a:ext uri="{FF2B5EF4-FFF2-40B4-BE49-F238E27FC236}">
                <a16:creationId xmlns:a16="http://schemas.microsoft.com/office/drawing/2014/main" id="{FBD9F62D-005E-4C02-81D7-A14CF1CEF85F}"/>
              </a:ext>
            </a:extLst>
          </p:cNvPr>
          <p:cNvSpPr txBox="1"/>
          <p:nvPr/>
        </p:nvSpPr>
        <p:spPr>
          <a:xfrm rot="16200000">
            <a:off x="867265" y="2377335"/>
            <a:ext cx="2809192" cy="769441"/>
          </a:xfrm>
          <a:prstGeom prst="rect">
            <a:avLst/>
          </a:prstGeom>
          <a:noFill/>
        </p:spPr>
        <p:txBody>
          <a:bodyPr wrap="square" rtlCol="0">
            <a:spAutoFit/>
          </a:bodyPr>
          <a:lstStyle/>
          <a:p>
            <a:r>
              <a:rPr lang="nl-NL" sz="4400" b="1" dirty="0">
                <a:solidFill>
                  <a:schemeClr val="accent1"/>
                </a:solidFill>
              </a:rPr>
              <a:t>Begrippen </a:t>
            </a:r>
          </a:p>
        </p:txBody>
      </p:sp>
    </p:spTree>
    <p:extLst>
      <p:ext uri="{BB962C8B-B14F-4D97-AF65-F5344CB8AC3E}">
        <p14:creationId xmlns:p14="http://schemas.microsoft.com/office/powerpoint/2010/main" val="1429690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553E893-AC80-419D-A35C-39155BF8EA7B}"/>
              </a:ext>
            </a:extLst>
          </p:cNvPr>
          <p:cNvSpPr/>
          <p:nvPr/>
        </p:nvSpPr>
        <p:spPr>
          <a:xfrm>
            <a:off x="810705" y="1719040"/>
            <a:ext cx="6096000" cy="646331"/>
          </a:xfrm>
          <a:prstGeom prst="rect">
            <a:avLst/>
          </a:prstGeom>
        </p:spPr>
        <p:txBody>
          <a:bodyPr>
            <a:spAutoFit/>
          </a:bodyPr>
          <a:lstStyle/>
          <a:p>
            <a:r>
              <a:rPr lang="nl-NL" dirty="0">
                <a:hlinkClick r:id="rId2"/>
              </a:rPr>
              <a:t>https://www.innovatienetwerkjeugd.nl/activiteiten/170-meet-up-wonen-doe-je-thuis</a:t>
            </a:r>
            <a:r>
              <a:rPr lang="nl-NL" dirty="0"/>
              <a:t> </a:t>
            </a:r>
          </a:p>
        </p:txBody>
      </p:sp>
      <p:sp>
        <p:nvSpPr>
          <p:cNvPr id="3" name="Tekstvak 2">
            <a:extLst>
              <a:ext uri="{FF2B5EF4-FFF2-40B4-BE49-F238E27FC236}">
                <a16:creationId xmlns:a16="http://schemas.microsoft.com/office/drawing/2014/main" id="{CFCAD24A-1A13-4599-B47E-DBDC7B65AFA7}"/>
              </a:ext>
            </a:extLst>
          </p:cNvPr>
          <p:cNvSpPr txBox="1"/>
          <p:nvPr/>
        </p:nvSpPr>
        <p:spPr>
          <a:xfrm>
            <a:off x="725864" y="1072158"/>
            <a:ext cx="5599521" cy="523220"/>
          </a:xfrm>
          <a:prstGeom prst="rect">
            <a:avLst/>
          </a:prstGeom>
          <a:noFill/>
        </p:spPr>
        <p:txBody>
          <a:bodyPr wrap="square" rtlCol="0">
            <a:spAutoFit/>
          </a:bodyPr>
          <a:lstStyle/>
          <a:p>
            <a:r>
              <a:rPr lang="nl-NL" sz="2800" dirty="0">
                <a:solidFill>
                  <a:schemeClr val="accent3"/>
                </a:solidFill>
              </a:rPr>
              <a:t>Uitnodiging van Leonie: </a:t>
            </a:r>
          </a:p>
        </p:txBody>
      </p:sp>
      <p:sp>
        <p:nvSpPr>
          <p:cNvPr id="4" name="Rechthoek 3">
            <a:extLst>
              <a:ext uri="{FF2B5EF4-FFF2-40B4-BE49-F238E27FC236}">
                <a16:creationId xmlns:a16="http://schemas.microsoft.com/office/drawing/2014/main" id="{32802EF3-D3BB-4099-A8BE-8CCF9BA11F86}"/>
              </a:ext>
            </a:extLst>
          </p:cNvPr>
          <p:cNvSpPr/>
          <p:nvPr/>
        </p:nvSpPr>
        <p:spPr>
          <a:xfrm>
            <a:off x="810705" y="2505670"/>
            <a:ext cx="6096000" cy="923330"/>
          </a:xfrm>
          <a:prstGeom prst="rect">
            <a:avLst/>
          </a:prstGeom>
        </p:spPr>
        <p:txBody>
          <a:bodyPr>
            <a:spAutoFit/>
          </a:bodyPr>
          <a:lstStyle/>
          <a:p>
            <a:r>
              <a:rPr lang="nl-NL" dirty="0"/>
              <a:t>Woensdag 27 november 2019</a:t>
            </a:r>
          </a:p>
          <a:p>
            <a:r>
              <a:rPr lang="nl-NL" dirty="0"/>
              <a:t>16.00 uur tot 19.00 uur</a:t>
            </a:r>
          </a:p>
          <a:p>
            <a:r>
              <a:rPr lang="nl-NL" dirty="0" err="1"/>
              <a:t>Fontys</a:t>
            </a:r>
            <a:r>
              <a:rPr lang="nl-NL" dirty="0"/>
              <a:t> Tilburg </a:t>
            </a:r>
          </a:p>
        </p:txBody>
      </p:sp>
      <p:sp>
        <p:nvSpPr>
          <p:cNvPr id="6" name="Rol: horizontaal 5">
            <a:extLst>
              <a:ext uri="{FF2B5EF4-FFF2-40B4-BE49-F238E27FC236}">
                <a16:creationId xmlns:a16="http://schemas.microsoft.com/office/drawing/2014/main" id="{A4CE5CFC-20A6-448E-813B-9698064387AD}"/>
              </a:ext>
            </a:extLst>
          </p:cNvPr>
          <p:cNvSpPr/>
          <p:nvPr/>
        </p:nvSpPr>
        <p:spPr>
          <a:xfrm rot="417807">
            <a:off x="5222449" y="2978016"/>
            <a:ext cx="6485641" cy="3789575"/>
          </a:xfrm>
          <a:prstGeom prst="horizontalScroll">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We gaan concreet aan de slag en je wordt geprikkeld om met een andere </a:t>
            </a:r>
            <a:r>
              <a:rPr lang="nl-NL" dirty="0" err="1"/>
              <a:t>mindset</a:t>
            </a:r>
            <a:r>
              <a:rPr lang="nl-NL" dirty="0"/>
              <a:t> naar de uitdaging te kijken: hoe laten we kinderen zoveel mogelijk thuis opgroeien of zo thuis als mogelijk? Tijdens de Meet Up werken we in een </a:t>
            </a:r>
            <a:r>
              <a:rPr lang="nl-NL" dirty="0" err="1"/>
              <a:t>pressure</a:t>
            </a:r>
            <a:r>
              <a:rPr lang="nl-NL" dirty="0"/>
              <a:t> cooker toe naar een aantal tastbare oplossingen voor in de praktijk. Je wordt bovendien uitgedaagd om na afloop oplossingen verder vorm te geven. Zo bloeien ideeën uit tot succesvolle initiatieven. Doe jij mee?!</a:t>
            </a:r>
          </a:p>
        </p:txBody>
      </p:sp>
      <p:sp>
        <p:nvSpPr>
          <p:cNvPr id="7" name="Rechthoek 6">
            <a:extLst>
              <a:ext uri="{FF2B5EF4-FFF2-40B4-BE49-F238E27FC236}">
                <a16:creationId xmlns:a16="http://schemas.microsoft.com/office/drawing/2014/main" id="{F8D77135-4DF3-429D-96E5-8991F88AE323}"/>
              </a:ext>
            </a:extLst>
          </p:cNvPr>
          <p:cNvSpPr/>
          <p:nvPr/>
        </p:nvSpPr>
        <p:spPr>
          <a:xfrm rot="400126">
            <a:off x="5417269" y="2415102"/>
            <a:ext cx="6096000" cy="923330"/>
          </a:xfrm>
          <a:prstGeom prst="rect">
            <a:avLst/>
          </a:prstGeom>
        </p:spPr>
        <p:txBody>
          <a:bodyPr>
            <a:spAutoFit/>
          </a:bodyPr>
          <a:lstStyle/>
          <a:p>
            <a:pPr algn="r"/>
            <a:r>
              <a:rPr lang="nl-NL" b="1" dirty="0">
                <a:solidFill>
                  <a:schemeClr val="accent3"/>
                </a:solidFill>
              </a:rPr>
              <a:t>Hoe kunnen we er in de toekomst voor zorgen dat álle kinderen en jongeren maximaal kansen krijgen om gezond, veilig en prettig op te groeien?</a:t>
            </a:r>
          </a:p>
        </p:txBody>
      </p:sp>
    </p:spTree>
    <p:extLst>
      <p:ext uri="{BB962C8B-B14F-4D97-AF65-F5344CB8AC3E}">
        <p14:creationId xmlns:p14="http://schemas.microsoft.com/office/powerpoint/2010/main" val="3483570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5EB1822E-F325-4EA5-A5B7-A941A1CF1688}"/>
              </a:ext>
            </a:extLst>
          </p:cNvPr>
          <p:cNvPicPr>
            <a:picLocks noChangeAspect="1"/>
          </p:cNvPicPr>
          <p:nvPr/>
        </p:nvPicPr>
        <p:blipFill rotWithShape="1">
          <a:blip r:embed="rId2"/>
          <a:srcRect t="12038"/>
          <a:stretch/>
        </p:blipFill>
        <p:spPr>
          <a:xfrm>
            <a:off x="3794682" y="467265"/>
            <a:ext cx="5715000" cy="5923470"/>
          </a:xfrm>
          <a:prstGeom prst="rect">
            <a:avLst/>
          </a:prstGeom>
        </p:spPr>
      </p:pic>
    </p:spTree>
    <p:extLst>
      <p:ext uri="{BB962C8B-B14F-4D97-AF65-F5344CB8AC3E}">
        <p14:creationId xmlns:p14="http://schemas.microsoft.com/office/powerpoint/2010/main" val="1639705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AD7A1E74-2150-45BD-8539-A7703471D527}"/>
              </a:ext>
            </a:extLst>
          </p:cNvPr>
          <p:cNvSpPr txBox="1"/>
          <p:nvPr/>
        </p:nvSpPr>
        <p:spPr>
          <a:xfrm>
            <a:off x="1745971" y="837666"/>
            <a:ext cx="8859184" cy="5909310"/>
          </a:xfrm>
          <a:prstGeom prst="rect">
            <a:avLst/>
          </a:prstGeom>
          <a:noFill/>
        </p:spPr>
        <p:txBody>
          <a:bodyPr wrap="square" rtlCol="0" anchor="t">
            <a:spAutoFit/>
          </a:bodyPr>
          <a:lstStyle/>
          <a:p>
            <a:r>
              <a:rPr lang="nl-NL" sz="2400" b="1" dirty="0"/>
              <a:t>Programma van vandaag:</a:t>
            </a:r>
            <a:endParaRPr lang="nl-NL" sz="2400" b="1" dirty="0">
              <a:cs typeface="Calibri"/>
            </a:endParaRPr>
          </a:p>
          <a:p>
            <a:endParaRPr lang="nl-NL" sz="2400" dirty="0">
              <a:cs typeface="Calibri"/>
            </a:endParaRPr>
          </a:p>
          <a:p>
            <a:pPr marL="342900" indent="-342900">
              <a:buAutoNum type="arabicParenR"/>
            </a:pPr>
            <a:r>
              <a:rPr lang="nl-NL" sz="2400" dirty="0"/>
              <a:t>Korte introductie van deze periode; ‘sociaal ondernemen, MVO’. </a:t>
            </a:r>
          </a:p>
          <a:p>
            <a:pPr marL="342900" indent="-342900">
              <a:buAutoNum type="arabicParenR"/>
            </a:pPr>
            <a:r>
              <a:rPr lang="nl-NL" sz="2400" dirty="0"/>
              <a:t>9.30: op de koffie bij Prins Heerlijk </a:t>
            </a:r>
          </a:p>
          <a:p>
            <a:pPr marL="342900" indent="-342900">
              <a:buAutoNum type="arabicParenR"/>
            </a:pPr>
            <a:r>
              <a:rPr lang="nl-NL" sz="2400" dirty="0">
                <a:cs typeface="Calibri"/>
              </a:rPr>
              <a:t>Terug op school: ‘Ondernemen met en in de wijk, sociaal ondernemerschap in het land’. </a:t>
            </a:r>
          </a:p>
          <a:p>
            <a:pPr marL="342900" indent="-342900">
              <a:buAutoNum type="arabicParenR"/>
            </a:pPr>
            <a:r>
              <a:rPr lang="nl-NL" sz="2400" dirty="0">
                <a:cs typeface="Calibri"/>
              </a:rPr>
              <a:t>Wat verwacht je van deze periode tijdens de expertlessen? Eerste opzet van lessen in combinatie met de begrippen en eventuele aanpassingen.</a:t>
            </a:r>
          </a:p>
          <a:p>
            <a:pPr marL="342900" indent="-342900">
              <a:buAutoNum type="arabicParenR"/>
            </a:pPr>
            <a:r>
              <a:rPr lang="nl-NL" sz="2400" dirty="0">
                <a:cs typeface="Calibri"/>
              </a:rPr>
              <a:t>Afronding met rondje vragen en uitnodiging voor congres. </a:t>
            </a:r>
          </a:p>
          <a:p>
            <a:pPr marL="342900" indent="-342900">
              <a:buAutoNum type="arabicParenR"/>
            </a:pPr>
            <a:endParaRPr lang="nl-NL" sz="2400" dirty="0">
              <a:cs typeface="Calibri"/>
            </a:endParaRPr>
          </a:p>
          <a:p>
            <a:pPr marL="342900" indent="-342900">
              <a:buAutoNum type="arabicParenR"/>
            </a:pPr>
            <a:endParaRPr lang="nl-NL" sz="2400" dirty="0">
              <a:cs typeface="Calibri"/>
            </a:endParaRPr>
          </a:p>
          <a:p>
            <a:pPr marL="342900" indent="-342900">
              <a:buAutoNum type="arabicParenR"/>
            </a:pPr>
            <a:endParaRPr lang="nl-NL" dirty="0">
              <a:cs typeface="Calibri"/>
            </a:endParaRPr>
          </a:p>
          <a:p>
            <a:pPr marL="342900" indent="-342900">
              <a:buAutoNum type="arabicParenR"/>
            </a:pPr>
            <a:endParaRPr lang="nl-NL" dirty="0">
              <a:cs typeface="Calibri"/>
            </a:endParaRPr>
          </a:p>
          <a:p>
            <a:pPr marL="342900" indent="-342900">
              <a:buAutoNum type="arabicParenR"/>
            </a:pPr>
            <a:endParaRPr lang="nl-NL" dirty="0">
              <a:cs typeface="Calibri"/>
            </a:endParaRPr>
          </a:p>
          <a:p>
            <a:endParaRPr lang="nl-NL" dirty="0">
              <a:cs typeface="Calibri"/>
            </a:endParaRPr>
          </a:p>
          <a:p>
            <a:endParaRPr lang="nl-NL" dirty="0">
              <a:cs typeface="Calibri"/>
            </a:endParaRPr>
          </a:p>
        </p:txBody>
      </p:sp>
      <p:pic>
        <p:nvPicPr>
          <p:cNvPr id="4" name="Afbeelding 3" descr="Afbeelding met persoon, tafel, groep, mensen&#10;&#10;Automatisch gegenereerde beschrijving">
            <a:extLst>
              <a:ext uri="{FF2B5EF4-FFF2-40B4-BE49-F238E27FC236}">
                <a16:creationId xmlns:a16="http://schemas.microsoft.com/office/drawing/2014/main" id="{6767C4E7-B501-4DCB-A8FB-7FBE7FE3A5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1576" y="4742710"/>
            <a:ext cx="3158206" cy="1768595"/>
          </a:xfrm>
          <a:prstGeom prst="rect">
            <a:avLst/>
          </a:prstGeom>
        </p:spPr>
      </p:pic>
    </p:spTree>
    <p:extLst>
      <p:ext uri="{BB962C8B-B14F-4D97-AF65-F5344CB8AC3E}">
        <p14:creationId xmlns:p14="http://schemas.microsoft.com/office/powerpoint/2010/main" val="360347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5ACD912-9942-471B-AC8F-B15D084DBF83}"/>
              </a:ext>
            </a:extLst>
          </p:cNvPr>
          <p:cNvSpPr txBox="1"/>
          <p:nvPr/>
        </p:nvSpPr>
        <p:spPr>
          <a:xfrm>
            <a:off x="1715679" y="1282046"/>
            <a:ext cx="8059917" cy="830997"/>
          </a:xfrm>
          <a:prstGeom prst="rect">
            <a:avLst/>
          </a:prstGeom>
          <a:noFill/>
        </p:spPr>
        <p:txBody>
          <a:bodyPr wrap="square" rtlCol="0">
            <a:spAutoFit/>
          </a:bodyPr>
          <a:lstStyle/>
          <a:p>
            <a:r>
              <a:rPr lang="nl-NL" sz="4800" dirty="0"/>
              <a:t>Prins Heerlijk </a:t>
            </a:r>
          </a:p>
        </p:txBody>
      </p:sp>
      <p:sp>
        <p:nvSpPr>
          <p:cNvPr id="3" name="Rechthoek 2">
            <a:extLst>
              <a:ext uri="{FF2B5EF4-FFF2-40B4-BE49-F238E27FC236}">
                <a16:creationId xmlns:a16="http://schemas.microsoft.com/office/drawing/2014/main" id="{E1A45DD6-D32D-4231-8F7B-DD5CCE75A418}"/>
              </a:ext>
            </a:extLst>
          </p:cNvPr>
          <p:cNvSpPr/>
          <p:nvPr/>
        </p:nvSpPr>
        <p:spPr>
          <a:xfrm>
            <a:off x="1819374" y="2386495"/>
            <a:ext cx="2357761" cy="369332"/>
          </a:xfrm>
          <a:prstGeom prst="rect">
            <a:avLst/>
          </a:prstGeom>
        </p:spPr>
        <p:txBody>
          <a:bodyPr wrap="none">
            <a:spAutoFit/>
          </a:bodyPr>
          <a:lstStyle/>
          <a:p>
            <a:r>
              <a:rPr lang="nl-NL" dirty="0">
                <a:hlinkClick r:id="rId2"/>
              </a:rPr>
              <a:t>http://prinsheerlijk.nl/</a:t>
            </a:r>
            <a:r>
              <a:rPr lang="nl-NL" dirty="0"/>
              <a:t> </a:t>
            </a:r>
          </a:p>
        </p:txBody>
      </p:sp>
      <p:pic>
        <p:nvPicPr>
          <p:cNvPr id="4" name="Afbeelding 3">
            <a:extLst>
              <a:ext uri="{FF2B5EF4-FFF2-40B4-BE49-F238E27FC236}">
                <a16:creationId xmlns:a16="http://schemas.microsoft.com/office/drawing/2014/main" id="{EF082B81-C168-4C56-A304-89BE2385E91A}"/>
              </a:ext>
            </a:extLst>
          </p:cNvPr>
          <p:cNvPicPr>
            <a:picLocks noChangeAspect="1"/>
          </p:cNvPicPr>
          <p:nvPr/>
        </p:nvPicPr>
        <p:blipFill>
          <a:blip r:embed="rId3"/>
          <a:stretch>
            <a:fillRect/>
          </a:stretch>
        </p:blipFill>
        <p:spPr>
          <a:xfrm>
            <a:off x="7884883" y="1272619"/>
            <a:ext cx="2862778" cy="2152159"/>
          </a:xfrm>
          <a:prstGeom prst="rect">
            <a:avLst/>
          </a:prstGeom>
        </p:spPr>
      </p:pic>
    </p:spTree>
    <p:extLst>
      <p:ext uri="{BB962C8B-B14F-4D97-AF65-F5344CB8AC3E}">
        <p14:creationId xmlns:p14="http://schemas.microsoft.com/office/powerpoint/2010/main" val="1885171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C116D63-4843-4194-94B5-0C2618DF305E}"/>
              </a:ext>
            </a:extLst>
          </p:cNvPr>
          <p:cNvSpPr/>
          <p:nvPr/>
        </p:nvSpPr>
        <p:spPr>
          <a:xfrm>
            <a:off x="624866" y="1467935"/>
            <a:ext cx="11086881" cy="584775"/>
          </a:xfrm>
          <a:prstGeom prst="rect">
            <a:avLst/>
          </a:prstGeom>
        </p:spPr>
        <p:txBody>
          <a:bodyPr wrap="none">
            <a:spAutoFit/>
          </a:bodyPr>
          <a:lstStyle/>
          <a:p>
            <a:r>
              <a:rPr lang="nl-NL" sz="3200" b="1" dirty="0">
                <a:solidFill>
                  <a:schemeClr val="accent3"/>
                </a:solidFill>
              </a:rPr>
              <a:t>Ondernemen met en in de wijk; sociaal ondernemerschap, MVO</a:t>
            </a:r>
          </a:p>
        </p:txBody>
      </p:sp>
      <p:sp>
        <p:nvSpPr>
          <p:cNvPr id="4" name="Rechthoek 3">
            <a:extLst>
              <a:ext uri="{FF2B5EF4-FFF2-40B4-BE49-F238E27FC236}">
                <a16:creationId xmlns:a16="http://schemas.microsoft.com/office/drawing/2014/main" id="{BD6744D1-EF20-4F55-BA9B-D5FA8C4B90DB}"/>
              </a:ext>
            </a:extLst>
          </p:cNvPr>
          <p:cNvSpPr/>
          <p:nvPr/>
        </p:nvSpPr>
        <p:spPr>
          <a:xfrm>
            <a:off x="1690540" y="2171143"/>
            <a:ext cx="9451942" cy="1754326"/>
          </a:xfrm>
          <a:prstGeom prst="rect">
            <a:avLst/>
          </a:prstGeom>
        </p:spPr>
        <p:txBody>
          <a:bodyPr wrap="square">
            <a:spAutoFit/>
          </a:bodyPr>
          <a:lstStyle/>
          <a:p>
            <a:r>
              <a:rPr lang="nl-NL" b="1" dirty="0"/>
              <a:t>Waarom sociaal ondernemen?</a:t>
            </a:r>
          </a:p>
          <a:p>
            <a:endParaRPr lang="nl-NL" dirty="0"/>
          </a:p>
          <a:p>
            <a:r>
              <a:rPr lang="nl-NL" dirty="0"/>
              <a:t>Omdat ondernemen om meer draait dan alleen maar winst maken. Dat vinden steeds meer ondernemers. Sociaal ondernemers zien geld verdienen als een manier om maatschappelijke, sociale en/of milieuvraagstukken op te lossen. Dat is hun bedrijfsmissie, hun doel. Dat is de reden waarom ze ondernemen.</a:t>
            </a:r>
          </a:p>
        </p:txBody>
      </p:sp>
      <p:sp>
        <p:nvSpPr>
          <p:cNvPr id="5" name="Rechthoek 4">
            <a:extLst>
              <a:ext uri="{FF2B5EF4-FFF2-40B4-BE49-F238E27FC236}">
                <a16:creationId xmlns:a16="http://schemas.microsoft.com/office/drawing/2014/main" id="{F675D9C2-5605-48E3-B76C-45BBA03D593E}"/>
              </a:ext>
            </a:extLst>
          </p:cNvPr>
          <p:cNvSpPr/>
          <p:nvPr/>
        </p:nvSpPr>
        <p:spPr>
          <a:xfrm>
            <a:off x="3330804" y="4257659"/>
            <a:ext cx="8480982" cy="2031325"/>
          </a:xfrm>
          <a:prstGeom prst="rect">
            <a:avLst/>
          </a:prstGeom>
        </p:spPr>
        <p:txBody>
          <a:bodyPr wrap="square">
            <a:spAutoFit/>
          </a:bodyPr>
          <a:lstStyle/>
          <a:p>
            <a:r>
              <a:rPr lang="nl-NL" b="1" dirty="0"/>
              <a:t>Wat is sociaal ondernemen?</a:t>
            </a:r>
          </a:p>
          <a:p>
            <a:endParaRPr lang="nl-NL" dirty="0"/>
          </a:p>
          <a:p>
            <a:r>
              <a:rPr lang="nl-NL" dirty="0"/>
              <a:t>Een sociale onderneming levert net als elke andere zelfstandige onderneming een product of dienst en heeft een verdienmodel. Anders is dus dat ze het doel om een maatschappelijk probleem op te lossen voorop stellen. Zij willen als eerste zorgen dat de maatschappij er beter van wordt. Dat heet ook wel ‘impact’. Deze impact staat altijd voorop.</a:t>
            </a:r>
          </a:p>
        </p:txBody>
      </p:sp>
    </p:spTree>
    <p:extLst>
      <p:ext uri="{BB962C8B-B14F-4D97-AF65-F5344CB8AC3E}">
        <p14:creationId xmlns:p14="http://schemas.microsoft.com/office/powerpoint/2010/main" val="2678792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A5F147C-3A37-470B-977B-FD8E6A6FE2F0}"/>
              </a:ext>
            </a:extLst>
          </p:cNvPr>
          <p:cNvSpPr txBox="1"/>
          <p:nvPr/>
        </p:nvSpPr>
        <p:spPr>
          <a:xfrm>
            <a:off x="1868864" y="1244240"/>
            <a:ext cx="7239785" cy="1569660"/>
          </a:xfrm>
          <a:prstGeom prst="rect">
            <a:avLst/>
          </a:prstGeom>
          <a:noFill/>
        </p:spPr>
        <p:txBody>
          <a:bodyPr wrap="square" rtlCol="0">
            <a:spAutoFit/>
          </a:bodyPr>
          <a:lstStyle/>
          <a:p>
            <a:r>
              <a:rPr lang="nl-NL" sz="3200" dirty="0"/>
              <a:t>MVO &amp; armoede</a:t>
            </a:r>
          </a:p>
          <a:p>
            <a:r>
              <a:rPr lang="nl-NL" sz="3200" dirty="0"/>
              <a:t>MVO &amp; biodiversiteit</a:t>
            </a:r>
          </a:p>
          <a:p>
            <a:r>
              <a:rPr lang="nl-NL" sz="3200" dirty="0"/>
              <a:t>MVO &amp; diversiteit</a:t>
            </a:r>
          </a:p>
        </p:txBody>
      </p:sp>
      <p:pic>
        <p:nvPicPr>
          <p:cNvPr id="5" name="Afbeelding 4">
            <a:extLst>
              <a:ext uri="{FF2B5EF4-FFF2-40B4-BE49-F238E27FC236}">
                <a16:creationId xmlns:a16="http://schemas.microsoft.com/office/drawing/2014/main" id="{AB15CEA9-00BF-42F6-AF06-6D0B55E20C2F}"/>
              </a:ext>
            </a:extLst>
          </p:cNvPr>
          <p:cNvPicPr>
            <a:picLocks noChangeAspect="1"/>
          </p:cNvPicPr>
          <p:nvPr/>
        </p:nvPicPr>
        <p:blipFill>
          <a:blip r:embed="rId2"/>
          <a:stretch>
            <a:fillRect/>
          </a:stretch>
        </p:blipFill>
        <p:spPr>
          <a:xfrm>
            <a:off x="4254186" y="4044100"/>
            <a:ext cx="7095686" cy="2024505"/>
          </a:xfrm>
          <a:prstGeom prst="rect">
            <a:avLst/>
          </a:prstGeom>
          <a:ln>
            <a:solidFill>
              <a:schemeClr val="tx1"/>
            </a:solidFill>
          </a:ln>
        </p:spPr>
      </p:pic>
      <p:pic>
        <p:nvPicPr>
          <p:cNvPr id="7" name="Afbeelding 6">
            <a:extLst>
              <a:ext uri="{FF2B5EF4-FFF2-40B4-BE49-F238E27FC236}">
                <a16:creationId xmlns:a16="http://schemas.microsoft.com/office/drawing/2014/main" id="{7C16391D-19F7-4AB2-82AE-874039A9411D}"/>
              </a:ext>
            </a:extLst>
          </p:cNvPr>
          <p:cNvPicPr>
            <a:picLocks noChangeAspect="1"/>
          </p:cNvPicPr>
          <p:nvPr/>
        </p:nvPicPr>
        <p:blipFill>
          <a:blip r:embed="rId3"/>
          <a:stretch>
            <a:fillRect/>
          </a:stretch>
        </p:blipFill>
        <p:spPr>
          <a:xfrm>
            <a:off x="6993638" y="618583"/>
            <a:ext cx="4244930" cy="2024505"/>
          </a:xfrm>
          <a:prstGeom prst="rect">
            <a:avLst/>
          </a:prstGeom>
          <a:ln>
            <a:solidFill>
              <a:schemeClr val="tx1"/>
            </a:solidFill>
          </a:ln>
        </p:spPr>
      </p:pic>
      <p:sp>
        <p:nvSpPr>
          <p:cNvPr id="9" name="Pijl: ingekeept rechts 8">
            <a:extLst>
              <a:ext uri="{FF2B5EF4-FFF2-40B4-BE49-F238E27FC236}">
                <a16:creationId xmlns:a16="http://schemas.microsoft.com/office/drawing/2014/main" id="{AECD319E-07F9-4270-878E-3EDF1959B8B1}"/>
              </a:ext>
            </a:extLst>
          </p:cNvPr>
          <p:cNvSpPr/>
          <p:nvPr/>
        </p:nvSpPr>
        <p:spPr>
          <a:xfrm rot="19238937">
            <a:off x="362933" y="3723587"/>
            <a:ext cx="3011863" cy="1432874"/>
          </a:xfrm>
          <a:prstGeom prst="notchedRight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Thema’s die we o.a. gaan bespreken:</a:t>
            </a:r>
          </a:p>
        </p:txBody>
      </p:sp>
    </p:spTree>
    <p:extLst>
      <p:ext uri="{BB962C8B-B14F-4D97-AF65-F5344CB8AC3E}">
        <p14:creationId xmlns:p14="http://schemas.microsoft.com/office/powerpoint/2010/main" val="3048239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C438B9D4-D0C8-40FD-92FA-AC6B1C20E3B1}"/>
              </a:ext>
            </a:extLst>
          </p:cNvPr>
          <p:cNvPicPr>
            <a:picLocks noChangeAspect="1"/>
          </p:cNvPicPr>
          <p:nvPr/>
        </p:nvPicPr>
        <p:blipFill>
          <a:blip r:embed="rId2"/>
          <a:stretch>
            <a:fillRect/>
          </a:stretch>
        </p:blipFill>
        <p:spPr>
          <a:xfrm>
            <a:off x="3181558" y="384621"/>
            <a:ext cx="8129023" cy="3670630"/>
          </a:xfrm>
          <a:prstGeom prst="rect">
            <a:avLst/>
          </a:prstGeom>
        </p:spPr>
      </p:pic>
      <p:sp>
        <p:nvSpPr>
          <p:cNvPr id="5" name="Rechthoek 4">
            <a:extLst>
              <a:ext uri="{FF2B5EF4-FFF2-40B4-BE49-F238E27FC236}">
                <a16:creationId xmlns:a16="http://schemas.microsoft.com/office/drawing/2014/main" id="{1FBA6126-A944-4EA9-98E5-E3B3E4080691}"/>
              </a:ext>
            </a:extLst>
          </p:cNvPr>
          <p:cNvSpPr/>
          <p:nvPr/>
        </p:nvSpPr>
        <p:spPr>
          <a:xfrm>
            <a:off x="3693722" y="4539944"/>
            <a:ext cx="7616859" cy="1477328"/>
          </a:xfrm>
          <a:prstGeom prst="rect">
            <a:avLst/>
          </a:prstGeom>
        </p:spPr>
        <p:txBody>
          <a:bodyPr wrap="square">
            <a:spAutoFit/>
          </a:bodyPr>
          <a:lstStyle/>
          <a:p>
            <a:pPr algn="ctr"/>
            <a:r>
              <a:rPr lang="nl-NL" b="1" dirty="0"/>
              <a:t>Wat is dus echt anders aan sociaal ondernemen?</a:t>
            </a:r>
          </a:p>
          <a:p>
            <a:pPr algn="ctr"/>
            <a:r>
              <a:rPr lang="nl-NL" dirty="0"/>
              <a:t>Sociaal ondernemers moeten ook echt laten zien dat geld verdienen samengaat met zorg voor mens, milieu, maatschappij en de wereld. Het is voor hen belangrijk om aan te tonen dat ze echt een verschil maken in de maatschappij. Met de Impact Pad meet je of je goed bezig bent en slaagt in je doel.</a:t>
            </a:r>
          </a:p>
        </p:txBody>
      </p:sp>
    </p:spTree>
    <p:extLst>
      <p:ext uri="{BB962C8B-B14F-4D97-AF65-F5344CB8AC3E}">
        <p14:creationId xmlns:p14="http://schemas.microsoft.com/office/powerpoint/2010/main" val="1979461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CEA810A-A737-49EA-AB8C-907208BDED33}"/>
              </a:ext>
            </a:extLst>
          </p:cNvPr>
          <p:cNvPicPr>
            <a:picLocks noChangeAspect="1"/>
          </p:cNvPicPr>
          <p:nvPr/>
        </p:nvPicPr>
        <p:blipFill>
          <a:blip r:embed="rId2"/>
          <a:stretch>
            <a:fillRect/>
          </a:stretch>
        </p:blipFill>
        <p:spPr>
          <a:xfrm>
            <a:off x="6070329" y="4015820"/>
            <a:ext cx="5514083" cy="2564300"/>
          </a:xfrm>
          <a:prstGeom prst="rect">
            <a:avLst/>
          </a:prstGeom>
        </p:spPr>
      </p:pic>
      <p:sp>
        <p:nvSpPr>
          <p:cNvPr id="2" name="Tijdelijke aanduiding voor inhoud 2">
            <a:extLst>
              <a:ext uri="{FF2B5EF4-FFF2-40B4-BE49-F238E27FC236}">
                <a16:creationId xmlns:a16="http://schemas.microsoft.com/office/drawing/2014/main" id="{46ADB655-5CE2-4764-ADC5-F1912792EDF9}"/>
              </a:ext>
            </a:extLst>
          </p:cNvPr>
          <p:cNvSpPr txBox="1">
            <a:spLocks/>
          </p:cNvSpPr>
          <p:nvPr/>
        </p:nvSpPr>
        <p:spPr>
          <a:xfrm>
            <a:off x="1622729" y="1006543"/>
            <a:ext cx="8946541" cy="4195481"/>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NL" sz="5100" dirty="0">
                <a:solidFill>
                  <a:schemeClr val="accent3"/>
                </a:solidFill>
              </a:rPr>
              <a:t>Kleine opdracht:</a:t>
            </a:r>
          </a:p>
          <a:p>
            <a:endParaRPr lang="nl-NL" dirty="0"/>
          </a:p>
          <a:p>
            <a:pPr marL="0" indent="0">
              <a:buFont typeface="Arial" pitchFamily="34" charset="0"/>
              <a:buNone/>
            </a:pPr>
            <a:r>
              <a:rPr lang="nl-NL" dirty="0"/>
              <a:t>Ga in drie groepen uit elkaar en bespreek:</a:t>
            </a:r>
          </a:p>
          <a:p>
            <a:pPr marL="0" indent="0">
              <a:buFont typeface="Arial" pitchFamily="34" charset="0"/>
              <a:buNone/>
            </a:pPr>
            <a:endParaRPr lang="nl-NL" dirty="0"/>
          </a:p>
          <a:p>
            <a:pPr marL="0" indent="0">
              <a:buFont typeface="Arial" pitchFamily="34" charset="0"/>
              <a:buNone/>
            </a:pPr>
            <a:endParaRPr lang="nl-NL" dirty="0"/>
          </a:p>
          <a:p>
            <a:pPr marL="514350" indent="-514350">
              <a:buFont typeface="Arial" pitchFamily="34" charset="0"/>
              <a:buAutoNum type="arabicPeriod"/>
            </a:pPr>
            <a:r>
              <a:rPr lang="nl-NL" dirty="0"/>
              <a:t>Wat betekent ondernemen voor jou?</a:t>
            </a:r>
          </a:p>
          <a:p>
            <a:pPr marL="0" indent="0">
              <a:buNone/>
            </a:pPr>
            <a:r>
              <a:rPr lang="nl-NL" dirty="0"/>
              <a:t>2. Eigen ervaringen met geld verdienen</a:t>
            </a:r>
          </a:p>
          <a:p>
            <a:pPr marL="0" indent="0">
              <a:buFont typeface="Arial" pitchFamily="34" charset="0"/>
              <a:buNone/>
            </a:pPr>
            <a:r>
              <a:rPr lang="nl-NL" dirty="0"/>
              <a:t>3. Doelen / dromen in de toekomst</a:t>
            </a:r>
          </a:p>
          <a:p>
            <a:pPr marL="0" indent="0">
              <a:buFont typeface="Arial" pitchFamily="34" charset="0"/>
              <a:buNone/>
            </a:pPr>
            <a:r>
              <a:rPr lang="nl-NL" dirty="0"/>
              <a:t>	&gt;voor jezelf</a:t>
            </a:r>
          </a:p>
          <a:p>
            <a:pPr marL="0" indent="0">
              <a:buFont typeface="Arial" pitchFamily="34" charset="0"/>
              <a:buNone/>
            </a:pPr>
            <a:r>
              <a:rPr lang="nl-NL" dirty="0"/>
              <a:t>	&gt;voor anderen</a:t>
            </a:r>
          </a:p>
          <a:p>
            <a:pPr marL="0" indent="0">
              <a:buFont typeface="Arial" pitchFamily="34" charset="0"/>
              <a:buNone/>
            </a:pPr>
            <a:r>
              <a:rPr lang="nl-NL" dirty="0"/>
              <a:t>	&gt;hoe krijg je dat financieel voor elkaar? 		</a:t>
            </a:r>
          </a:p>
          <a:p>
            <a:pPr marL="0" indent="0">
              <a:buFont typeface="Arial" pitchFamily="34" charset="0"/>
              <a:buNone/>
            </a:pPr>
            <a:endParaRPr lang="nl-NL" dirty="0"/>
          </a:p>
          <a:p>
            <a:pPr marL="0" indent="0">
              <a:buFont typeface="Arial" pitchFamily="34" charset="0"/>
              <a:buNone/>
            </a:pPr>
            <a:endParaRPr lang="nl-NL" dirty="0"/>
          </a:p>
        </p:txBody>
      </p:sp>
    </p:spTree>
    <p:extLst>
      <p:ext uri="{BB962C8B-B14F-4D97-AF65-F5344CB8AC3E}">
        <p14:creationId xmlns:p14="http://schemas.microsoft.com/office/powerpoint/2010/main" val="3106500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533CE0D-7A31-4843-9C08-31E023F32A23}"/>
              </a:ext>
            </a:extLst>
          </p:cNvPr>
          <p:cNvSpPr/>
          <p:nvPr/>
        </p:nvSpPr>
        <p:spPr>
          <a:xfrm>
            <a:off x="7422038" y="4281862"/>
            <a:ext cx="3861847" cy="1477328"/>
          </a:xfrm>
          <a:prstGeom prst="rect">
            <a:avLst/>
          </a:prstGeom>
        </p:spPr>
        <p:txBody>
          <a:bodyPr wrap="square">
            <a:spAutoFit/>
          </a:bodyPr>
          <a:lstStyle/>
          <a:p>
            <a:r>
              <a:rPr lang="nl-NL" dirty="0"/>
              <a:t>Groen Dichterbij - Een goed klimaat voor buurtinitiatieven:</a:t>
            </a:r>
          </a:p>
          <a:p>
            <a:r>
              <a:rPr lang="nl-NL" dirty="0">
                <a:hlinkClick r:id="rId2"/>
              </a:rPr>
              <a:t>https://issuu.com/groendichterbij/docs/een_goed_klimaat_voor_buurtinitiati</a:t>
            </a:r>
            <a:r>
              <a:rPr lang="nl-NL" dirty="0"/>
              <a:t> </a:t>
            </a:r>
          </a:p>
          <a:p>
            <a:endParaRPr lang="nl-NL" dirty="0"/>
          </a:p>
        </p:txBody>
      </p:sp>
      <p:sp>
        <p:nvSpPr>
          <p:cNvPr id="3" name="Rechthoek 2">
            <a:extLst>
              <a:ext uri="{FF2B5EF4-FFF2-40B4-BE49-F238E27FC236}">
                <a16:creationId xmlns:a16="http://schemas.microsoft.com/office/drawing/2014/main" id="{52091D29-8A58-4920-9EE0-CE66DF5CF70C}"/>
              </a:ext>
            </a:extLst>
          </p:cNvPr>
          <p:cNvSpPr/>
          <p:nvPr/>
        </p:nvSpPr>
        <p:spPr>
          <a:xfrm>
            <a:off x="7271209" y="2766527"/>
            <a:ext cx="4455735" cy="1200329"/>
          </a:xfrm>
          <a:prstGeom prst="rect">
            <a:avLst/>
          </a:prstGeom>
        </p:spPr>
        <p:txBody>
          <a:bodyPr wrap="square">
            <a:spAutoFit/>
          </a:bodyPr>
          <a:lstStyle/>
          <a:p>
            <a:r>
              <a:rPr lang="nl-NL" dirty="0"/>
              <a:t>'Hoe Groen Goed Doet':</a:t>
            </a:r>
          </a:p>
          <a:p>
            <a:r>
              <a:rPr lang="nl-NL" dirty="0">
                <a:hlinkClick r:id="rId3"/>
              </a:rPr>
              <a:t>https://issuu.com/groendichterbij/docs/groen_dichterbij_-_hoe_groen_goed_d/2</a:t>
            </a:r>
            <a:r>
              <a:rPr lang="nl-NL" dirty="0"/>
              <a:t> </a:t>
            </a:r>
          </a:p>
          <a:p>
            <a:endParaRPr lang="nl-NL" dirty="0"/>
          </a:p>
        </p:txBody>
      </p:sp>
      <p:sp>
        <p:nvSpPr>
          <p:cNvPr id="4" name="Tekstvak 3">
            <a:extLst>
              <a:ext uri="{FF2B5EF4-FFF2-40B4-BE49-F238E27FC236}">
                <a16:creationId xmlns:a16="http://schemas.microsoft.com/office/drawing/2014/main" id="{8DD22201-9CF6-4D3F-95D2-EBDAD0D8FB3F}"/>
              </a:ext>
            </a:extLst>
          </p:cNvPr>
          <p:cNvSpPr txBox="1"/>
          <p:nvPr/>
        </p:nvSpPr>
        <p:spPr>
          <a:xfrm>
            <a:off x="1272619" y="1390467"/>
            <a:ext cx="8380428" cy="1077218"/>
          </a:xfrm>
          <a:prstGeom prst="rect">
            <a:avLst/>
          </a:prstGeom>
          <a:noFill/>
        </p:spPr>
        <p:txBody>
          <a:bodyPr wrap="square" rtlCol="0">
            <a:spAutoFit/>
          </a:bodyPr>
          <a:lstStyle/>
          <a:p>
            <a:r>
              <a:rPr lang="nl-NL" sz="3200" b="1" dirty="0">
                <a:solidFill>
                  <a:schemeClr val="accent3"/>
                </a:solidFill>
              </a:rPr>
              <a:t>Voorbeelden rond groen met en in de wijk; </a:t>
            </a:r>
            <a:r>
              <a:rPr lang="nl-NL" sz="3200" b="1" dirty="0" err="1">
                <a:solidFill>
                  <a:schemeClr val="accent3"/>
                </a:solidFill>
              </a:rPr>
              <a:t>planet</a:t>
            </a:r>
            <a:r>
              <a:rPr lang="nl-NL" sz="3200" b="1" dirty="0">
                <a:solidFill>
                  <a:schemeClr val="accent3"/>
                </a:solidFill>
              </a:rPr>
              <a:t> </a:t>
            </a:r>
          </a:p>
        </p:txBody>
      </p:sp>
      <p:pic>
        <p:nvPicPr>
          <p:cNvPr id="5" name="Afbeelding 4">
            <a:extLst>
              <a:ext uri="{FF2B5EF4-FFF2-40B4-BE49-F238E27FC236}">
                <a16:creationId xmlns:a16="http://schemas.microsoft.com/office/drawing/2014/main" id="{25EE4BDC-1C26-444F-AE33-08342DE424FC}"/>
              </a:ext>
            </a:extLst>
          </p:cNvPr>
          <p:cNvPicPr>
            <a:picLocks noChangeAspect="1"/>
          </p:cNvPicPr>
          <p:nvPr/>
        </p:nvPicPr>
        <p:blipFill>
          <a:blip r:embed="rId4"/>
          <a:stretch>
            <a:fillRect/>
          </a:stretch>
        </p:blipFill>
        <p:spPr>
          <a:xfrm>
            <a:off x="1253766" y="2871376"/>
            <a:ext cx="5731498" cy="2820971"/>
          </a:xfrm>
          <a:prstGeom prst="rect">
            <a:avLst/>
          </a:prstGeom>
        </p:spPr>
      </p:pic>
    </p:spTree>
    <p:extLst>
      <p:ext uri="{BB962C8B-B14F-4D97-AF65-F5344CB8AC3E}">
        <p14:creationId xmlns:p14="http://schemas.microsoft.com/office/powerpoint/2010/main" val="1121502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080EB63-1F5F-4F23-BDC7-B18414B159A3}"/>
              </a:ext>
            </a:extLst>
          </p:cNvPr>
          <p:cNvSpPr txBox="1"/>
          <p:nvPr/>
        </p:nvSpPr>
        <p:spPr>
          <a:xfrm>
            <a:off x="1989055" y="1707938"/>
            <a:ext cx="8213890" cy="2215991"/>
          </a:xfrm>
          <a:prstGeom prst="rect">
            <a:avLst/>
          </a:prstGeom>
          <a:noFill/>
        </p:spPr>
        <p:txBody>
          <a:bodyPr wrap="square" rtlCol="0">
            <a:spAutoFit/>
          </a:bodyPr>
          <a:lstStyle/>
          <a:p>
            <a:r>
              <a:rPr lang="nl-NL" sz="2800" b="1" dirty="0">
                <a:solidFill>
                  <a:schemeClr val="accent3"/>
                </a:solidFill>
              </a:rPr>
              <a:t>Voorbeelden uit de wijk met en voor bewoners </a:t>
            </a:r>
          </a:p>
          <a:p>
            <a:endParaRPr lang="nl-NL" sz="2800" b="1" dirty="0">
              <a:solidFill>
                <a:schemeClr val="accent3"/>
              </a:solidFill>
            </a:endParaRPr>
          </a:p>
          <a:p>
            <a:r>
              <a:rPr lang="nl-NL" sz="2800" dirty="0">
                <a:solidFill>
                  <a:schemeClr val="accent3"/>
                </a:solidFill>
              </a:rPr>
              <a:t>Wiki &gt; stad en wijk &gt; leesopdracht over: </a:t>
            </a:r>
          </a:p>
          <a:p>
            <a:endParaRPr lang="nl-NL" dirty="0"/>
          </a:p>
          <a:p>
            <a:endParaRPr lang="nl-NL" dirty="0"/>
          </a:p>
          <a:p>
            <a:r>
              <a:rPr lang="nl-NL" dirty="0"/>
              <a:t> </a:t>
            </a:r>
          </a:p>
        </p:txBody>
      </p:sp>
      <p:sp>
        <p:nvSpPr>
          <p:cNvPr id="3" name="Rechthoek 2">
            <a:extLst>
              <a:ext uri="{FF2B5EF4-FFF2-40B4-BE49-F238E27FC236}">
                <a16:creationId xmlns:a16="http://schemas.microsoft.com/office/drawing/2014/main" id="{2B0C9279-EF2F-45AC-8345-8A2EC4AE669D}"/>
              </a:ext>
            </a:extLst>
          </p:cNvPr>
          <p:cNvSpPr/>
          <p:nvPr/>
        </p:nvSpPr>
        <p:spPr>
          <a:xfrm>
            <a:off x="1989055" y="3462264"/>
            <a:ext cx="7079823" cy="461665"/>
          </a:xfrm>
          <a:prstGeom prst="rect">
            <a:avLst/>
          </a:prstGeom>
        </p:spPr>
        <p:txBody>
          <a:bodyPr wrap="none">
            <a:spAutoFit/>
          </a:bodyPr>
          <a:lstStyle/>
          <a:p>
            <a:r>
              <a:rPr lang="nl-NL" sz="2400" b="1" dirty="0">
                <a:latin typeface="Eras Light ITC" panose="020B0402030504020804" pitchFamily="34" charset="0"/>
              </a:rPr>
              <a:t>Starters4Communities: sociaal ondernemen in de wijk</a:t>
            </a:r>
          </a:p>
        </p:txBody>
      </p:sp>
    </p:spTree>
    <p:extLst>
      <p:ext uri="{BB962C8B-B14F-4D97-AF65-F5344CB8AC3E}">
        <p14:creationId xmlns:p14="http://schemas.microsoft.com/office/powerpoint/2010/main" val="931709241"/>
      </p:ext>
    </p:extLst>
  </p:cSld>
  <p:clrMapOvr>
    <a:masterClrMapping/>
  </p:clrMapOvr>
</p:sld>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0" ma:contentTypeDescription="Een nieuw document maken." ma:contentTypeScope="" ma:versionID="d642efe41fcea88d5f514d462b90a26a">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5a1ffd1461ecf3d7dc907e04825cc141"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EF9C48-3265-4BC1-BE3C-BDF177C0037E}">
  <ds:schemaRefs>
    <ds:schemaRef ds:uri="http://schemas.microsoft.com/sharepoint/v3/contenttype/forms"/>
  </ds:schemaRefs>
</ds:datastoreItem>
</file>

<file path=customXml/itemProps2.xml><?xml version="1.0" encoding="utf-8"?>
<ds:datastoreItem xmlns:ds="http://schemas.openxmlformats.org/officeDocument/2006/customXml" ds:itemID="{76888300-CC1C-40FF-8F3E-9EA93C6250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38D367-4FDE-406D-AD83-8A07BC7D0C21}">
  <ds:schemaRefs>
    <ds:schemaRef ds:uri="http://purl.org/dc/terms/"/>
    <ds:schemaRef ds:uri="http://purl.org/dc/elements/1.1/"/>
    <ds:schemaRef ds:uri="34354c1b-6b8c-435b-ad50-990538c19557"/>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47a28104-336f-447d-946e-e305ac2bcd4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15</TotalTime>
  <Words>769</Words>
  <Application>Microsoft Office PowerPoint</Application>
  <PresentationFormat>Breedbeeld</PresentationFormat>
  <Paragraphs>137</Paragraphs>
  <Slides>13</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Calibri</vt:lpstr>
      <vt:lpstr>Eras Light ITC</vt:lpstr>
      <vt:lpstr>Lucida Handwriting</vt:lpstr>
      <vt:lpstr>Helicon 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Pascalle Cup</dc:creator>
  <cp:lastModifiedBy>Pascalle Cup</cp:lastModifiedBy>
  <cp:revision>2</cp:revision>
  <dcterms:created xsi:type="dcterms:W3CDTF">2019-11-11T10:54:05Z</dcterms:created>
  <dcterms:modified xsi:type="dcterms:W3CDTF">2019-11-14T19:27:25Z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